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4119BF-1CAF-466E-9998-F664028F26F7}" type="datetimeFigureOut">
              <a:rPr lang="en-US" smtClean="0"/>
              <a:pPr/>
              <a:t>12/11/2012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FE19C9D-7133-4027-ADCC-EEFA9E76F2F6}"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4119BF-1CAF-466E-9998-F664028F26F7}" type="datetimeFigureOut">
              <a:rPr lang="en-US" smtClean="0"/>
              <a:pPr/>
              <a:t>12/11/2012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19C9D-7133-4027-ADCC-EEFA9E76F2F6}"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RAMS IV</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Autofit/>
          </a:bodyPr>
          <a:lstStyle/>
          <a:p>
            <a:pPr algn="l"/>
            <a:r>
              <a:rPr lang="en-US" sz="3200" dirty="0"/>
              <a:t>Session 4: Going to college </a:t>
            </a:r>
            <a:r>
              <a:rPr lang="en-US" sz="3200" dirty="0" smtClean="0"/>
              <a:t>starts now:  extracurricular interests and activities.</a:t>
            </a:r>
            <a:r>
              <a:rPr lang="en-US" sz="3200" dirty="0"/>
              <a:t/>
            </a:r>
            <a:br>
              <a:rPr lang="en-US" sz="3200" dirty="0"/>
            </a:br>
            <a:endParaRPr lang="en-US" sz="3200" dirty="0"/>
          </a:p>
        </p:txBody>
      </p:sp>
      <p:sp>
        <p:nvSpPr>
          <p:cNvPr id="3" name="Content Placeholder 2"/>
          <p:cNvSpPr>
            <a:spLocks noGrp="1"/>
          </p:cNvSpPr>
          <p:nvPr>
            <p:ph idx="1"/>
          </p:nvPr>
        </p:nvSpPr>
        <p:spPr/>
        <p:txBody>
          <a:bodyPr>
            <a:normAutofit fontScale="85000" lnSpcReduction="20000"/>
          </a:bodyPr>
          <a:lstStyle/>
          <a:p>
            <a:r>
              <a:rPr lang="en-US" dirty="0"/>
              <a:t>Students often believe that their grades and test scores are all that colleges look for in determining </a:t>
            </a:r>
            <a:r>
              <a:rPr lang="en-US" dirty="0" smtClean="0"/>
              <a:t>admission for </a:t>
            </a:r>
            <a:r>
              <a:rPr lang="en-US" dirty="0"/>
              <a:t>an applicant, but they need to understand that in many cases, their extracurricular interests and talents </a:t>
            </a:r>
            <a:r>
              <a:rPr lang="en-US" dirty="0" smtClean="0"/>
              <a:t>will also </a:t>
            </a:r>
            <a:r>
              <a:rPr lang="en-US" dirty="0"/>
              <a:t>be an important (and sometimes key) factor in the final admission decision and may also lead to scholarships.</a:t>
            </a:r>
          </a:p>
          <a:p>
            <a:r>
              <a:rPr lang="en-US" dirty="0"/>
              <a:t>In this session, students will learn about the ways that extracurricular activities and other factors </a:t>
            </a:r>
            <a:r>
              <a:rPr lang="en-US" dirty="0" smtClean="0"/>
              <a:t>might impact </a:t>
            </a:r>
            <a:r>
              <a:rPr lang="en-US" dirty="0"/>
              <a:t>their decisions about colleges. The session will end with the “Great Sorting Game” that should </a:t>
            </a:r>
            <a:r>
              <a:rPr lang="en-US" dirty="0" smtClean="0"/>
              <a:t>help the </a:t>
            </a:r>
            <a:r>
              <a:rPr lang="en-US" dirty="0"/>
              <a:t>students understand that their GPA is not the only factor that colleges will be considering (and it’s fun!)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457200" y="1219200"/>
            <a:ext cx="8229600" cy="5486400"/>
          </a:xfrm>
        </p:spPr>
        <p:txBody>
          <a:bodyPr>
            <a:normAutofit fontScale="92500" lnSpcReduction="10000"/>
          </a:bodyPr>
          <a:lstStyle/>
          <a:p>
            <a:r>
              <a:rPr lang="en-US" i="1" dirty="0" smtClean="0"/>
              <a:t>Activities and Handouts:</a:t>
            </a:r>
          </a:p>
          <a:p>
            <a:r>
              <a:rPr lang="en-US" b="1" dirty="0" smtClean="0"/>
              <a:t>Activity #1: Translating Interests into Activities</a:t>
            </a:r>
          </a:p>
          <a:p>
            <a:r>
              <a:rPr lang="en-US" dirty="0" smtClean="0"/>
              <a:t>Handouts: Personal College Counseling Questionnaire 2;</a:t>
            </a:r>
          </a:p>
          <a:p>
            <a:r>
              <a:rPr lang="en-US" dirty="0" smtClean="0"/>
              <a:t>Interests &amp; Related Activities</a:t>
            </a:r>
          </a:p>
          <a:p>
            <a:r>
              <a:rPr lang="en-US" b="1" dirty="0" smtClean="0"/>
              <a:t>Activity #2: Building Your Resume and Getting Involved</a:t>
            </a:r>
          </a:p>
          <a:p>
            <a:r>
              <a:rPr lang="en-US" dirty="0" smtClean="0"/>
              <a:t>Handout: Activities Resume</a:t>
            </a:r>
          </a:p>
          <a:p>
            <a:r>
              <a:rPr lang="en-US" b="1" dirty="0" smtClean="0"/>
              <a:t>Activity #3: Understanding the Big Picture</a:t>
            </a:r>
          </a:p>
          <a:p>
            <a:r>
              <a:rPr lang="en-US" dirty="0" smtClean="0"/>
              <a:t>Handout: College Planning Checklist</a:t>
            </a:r>
          </a:p>
          <a:p>
            <a:r>
              <a:rPr lang="en-US" b="1" dirty="0" smtClean="0"/>
              <a:t>Wrap - up </a:t>
            </a:r>
          </a:p>
          <a:p>
            <a:endParaRPr lang="en-US" dirty="0" smtClean="0"/>
          </a:p>
          <a:p>
            <a:endParaRPr lang="en-US" dirty="0" smtClean="0"/>
          </a:p>
          <a:p>
            <a:endParaRPr lang="en-US" dirty="0" smtClean="0"/>
          </a:p>
          <a:p>
            <a:endParaRPr lang="en-US" dirty="0" smtClean="0"/>
          </a:p>
          <a:p>
            <a:endParaRPr lang="en-US" b="1"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By the end of this session, students will</a:t>
            </a:r>
          </a:p>
          <a:p>
            <a:r>
              <a:rPr lang="en-US" dirty="0" smtClean="0"/>
              <a:t>  understand </a:t>
            </a:r>
            <a:r>
              <a:rPr lang="en-US" dirty="0"/>
              <a:t>how extracurricular activities can improve opportunities for college admission, </a:t>
            </a:r>
            <a:r>
              <a:rPr lang="en-US" dirty="0" smtClean="0"/>
              <a:t>enhance the </a:t>
            </a:r>
            <a:r>
              <a:rPr lang="en-US" dirty="0"/>
              <a:t>college experience, and lead to future jobs</a:t>
            </a:r>
          </a:p>
          <a:p>
            <a:r>
              <a:rPr lang="en-US" dirty="0" smtClean="0"/>
              <a:t>begin </a:t>
            </a:r>
            <a:r>
              <a:rPr lang="en-US" dirty="0"/>
              <a:t>a resume</a:t>
            </a:r>
          </a:p>
          <a:p>
            <a:r>
              <a:rPr lang="en-US" dirty="0" smtClean="0"/>
              <a:t>examine </a:t>
            </a:r>
            <a:r>
              <a:rPr lang="en-US" dirty="0"/>
              <a:t>a college bound calendar for high </a:t>
            </a:r>
            <a:r>
              <a:rPr lang="en-US" dirty="0" smtClean="0"/>
              <a:t>school</a:t>
            </a:r>
          </a:p>
          <a:p>
            <a:r>
              <a:rPr lang="en-US" dirty="0" smtClean="0"/>
              <a:t> </a:t>
            </a:r>
            <a:r>
              <a:rPr lang="en-US" dirty="0"/>
              <a:t>understand how these pieces fit together through playing “The Great Sorting Game”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Activity 1</a:t>
            </a:r>
            <a:endParaRPr lang="en-US" dirty="0"/>
          </a:p>
        </p:txBody>
      </p:sp>
      <p:sp>
        <p:nvSpPr>
          <p:cNvPr id="3" name="Content Placeholder 2"/>
          <p:cNvSpPr>
            <a:spLocks noGrp="1"/>
          </p:cNvSpPr>
          <p:nvPr>
            <p:ph idx="1"/>
          </p:nvPr>
        </p:nvSpPr>
        <p:spPr>
          <a:xfrm>
            <a:off x="457200" y="914400"/>
            <a:ext cx="8229600" cy="5211763"/>
          </a:xfrm>
        </p:spPr>
        <p:txBody>
          <a:bodyPr>
            <a:normAutofit/>
          </a:bodyPr>
          <a:lstStyle/>
          <a:p>
            <a:r>
              <a:rPr lang="en-US" dirty="0" smtClean="0"/>
              <a:t>Complete the “Personal College Counseling Questionnaire 2” as fully as possible.</a:t>
            </a:r>
          </a:p>
          <a:p>
            <a:r>
              <a:rPr lang="en-US" dirty="0" smtClean="0"/>
              <a:t>Find a partner and together decide how you would fill out the “Interests &amp; Related Activities” chart that will help you to see how your interests might relate to school or community activities and to future majors and/or careers.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Activity # 2: Building Your Résumé &amp;</a:t>
            </a:r>
            <a:br>
              <a:rPr lang="en-US" dirty="0" smtClean="0"/>
            </a:br>
            <a:r>
              <a:rPr lang="en-US" dirty="0" smtClean="0"/>
              <a:t>Getting Involved.</a:t>
            </a:r>
            <a:endParaRPr lang="en-US" dirty="0"/>
          </a:p>
        </p:txBody>
      </p:sp>
      <p:sp>
        <p:nvSpPr>
          <p:cNvPr id="3" name="Content Placeholder 2"/>
          <p:cNvSpPr>
            <a:spLocks noGrp="1"/>
          </p:cNvSpPr>
          <p:nvPr>
            <p:ph idx="1"/>
          </p:nvPr>
        </p:nvSpPr>
        <p:spPr>
          <a:xfrm>
            <a:off x="0" y="1600200"/>
            <a:ext cx="8686800" cy="4525963"/>
          </a:xfrm>
        </p:spPr>
        <p:txBody>
          <a:bodyPr>
            <a:normAutofit fontScale="92500" lnSpcReduction="20000"/>
          </a:bodyPr>
          <a:lstStyle/>
          <a:p>
            <a:r>
              <a:rPr lang="en-US" dirty="0" smtClean="0"/>
              <a:t>Fill out the “Activities Resume.”</a:t>
            </a:r>
          </a:p>
          <a:p>
            <a:r>
              <a:rPr lang="en-US" dirty="0" smtClean="0"/>
              <a:t>Add to the list the activities they might do as they go through high school.</a:t>
            </a:r>
          </a:p>
          <a:p>
            <a:r>
              <a:rPr lang="en-US" dirty="0" smtClean="0"/>
              <a:t>Keep a copy of the resume in a safe place since it can be used not only for completing applications, but also as an informative piece to share with their guidance counselor and teachers who may be writing recommendations for them in the future.</a:t>
            </a:r>
          </a:p>
          <a:p>
            <a:r>
              <a:rPr lang="en-US" dirty="0" smtClean="0"/>
              <a:t>keep a record of awards or honors (and the date received) in a file folder or to consider creating an electronic portfolio.</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Activity # 3:</a:t>
            </a:r>
            <a:br>
              <a:rPr lang="en-US" dirty="0" smtClean="0"/>
            </a:br>
            <a:r>
              <a:rPr lang="en-US" dirty="0" smtClean="0"/>
              <a:t>Understanding the Big Picture</a:t>
            </a:r>
            <a:endParaRPr lang="en-US" dirty="0"/>
          </a:p>
        </p:txBody>
      </p:sp>
      <p:sp>
        <p:nvSpPr>
          <p:cNvPr id="3" name="Content Placeholder 2"/>
          <p:cNvSpPr>
            <a:spLocks noGrp="1"/>
          </p:cNvSpPr>
          <p:nvPr>
            <p:ph idx="1"/>
          </p:nvPr>
        </p:nvSpPr>
        <p:spPr/>
        <p:txBody>
          <a:bodyPr/>
          <a:lstStyle/>
          <a:p>
            <a:r>
              <a:rPr lang="en-US" dirty="0" smtClean="0"/>
              <a:t>Read “College Planning Checklist” carefully, and put check marks where appropriate.</a:t>
            </a:r>
          </a:p>
          <a:p>
            <a:r>
              <a:rPr lang="en-US" dirty="0" smtClean="0"/>
              <a:t>Read the Checklist, allow time for questions.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WRAP-UP</a:t>
            </a:r>
            <a:endParaRPr lang="en-US" dirty="0"/>
          </a:p>
        </p:txBody>
      </p:sp>
      <p:sp>
        <p:nvSpPr>
          <p:cNvPr id="3" name="Content Placeholder 2"/>
          <p:cNvSpPr>
            <a:spLocks noGrp="1"/>
          </p:cNvSpPr>
          <p:nvPr>
            <p:ph idx="1"/>
          </p:nvPr>
        </p:nvSpPr>
        <p:spPr/>
        <p:txBody>
          <a:bodyPr>
            <a:normAutofit fontScale="85000" lnSpcReduction="20000"/>
          </a:bodyPr>
          <a:lstStyle/>
          <a:p>
            <a:r>
              <a:rPr lang="en-US" i="1" dirty="0" smtClean="0"/>
              <a:t>Keep in Mind:</a:t>
            </a:r>
          </a:p>
          <a:p>
            <a:r>
              <a:rPr lang="en-US" dirty="0" smtClean="0"/>
              <a:t>Colleges are not looking for any one type of student. However, all schools look for an accomplished </a:t>
            </a:r>
            <a:r>
              <a:rPr lang="en-US" dirty="0" smtClean="0"/>
              <a:t>student who </a:t>
            </a:r>
            <a:r>
              <a:rPr lang="en-US" dirty="0" smtClean="0"/>
              <a:t>brings a lot to the table. While colleges search for truly well-rounded students, they do take into </a:t>
            </a:r>
            <a:r>
              <a:rPr lang="en-US" dirty="0" smtClean="0"/>
              <a:t>account that </a:t>
            </a:r>
            <a:r>
              <a:rPr lang="en-US" dirty="0" smtClean="0"/>
              <a:t>grades might not be as high for a student who is committed to many activities outside of the </a:t>
            </a:r>
            <a:r>
              <a:rPr lang="en-US" dirty="0" smtClean="0"/>
              <a:t>classroom, and </a:t>
            </a:r>
            <a:r>
              <a:rPr lang="en-US" dirty="0" smtClean="0"/>
              <a:t>vice versa. Students should continue to keep a record of all of the activities that they do outside of </a:t>
            </a:r>
            <a:r>
              <a:rPr lang="en-US" dirty="0" smtClean="0"/>
              <a:t>school and </a:t>
            </a:r>
            <a:r>
              <a:rPr lang="en-US" dirty="0" smtClean="0"/>
              <a:t>should also keep in mind how those activities have shaped who they are and will make them better </a:t>
            </a:r>
            <a:r>
              <a:rPr lang="en-US" dirty="0" smtClean="0"/>
              <a:t>candidates at </a:t>
            </a:r>
            <a:r>
              <a:rPr lang="en-US" dirty="0" smtClean="0"/>
              <a:t>their chosen colleges.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Homework:</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1. </a:t>
            </a:r>
            <a:r>
              <a:rPr lang="en-US" dirty="0" smtClean="0"/>
              <a:t>Students </a:t>
            </a:r>
            <a:r>
              <a:rPr lang="en-US" dirty="0" smtClean="0"/>
              <a:t>will be writing a two-paragraph essay on “The Ideal Student.”</a:t>
            </a:r>
          </a:p>
          <a:p>
            <a:pPr>
              <a:buNone/>
            </a:pPr>
            <a:r>
              <a:rPr lang="en-US" dirty="0" smtClean="0"/>
              <a:t>2. In the first paragraph, the students are to pretend that they are a college admission </a:t>
            </a:r>
            <a:r>
              <a:rPr lang="en-US" dirty="0" smtClean="0"/>
              <a:t>counselor reviewing </a:t>
            </a:r>
            <a:r>
              <a:rPr lang="en-US" dirty="0" smtClean="0"/>
              <a:t>student applications. They should write what they are looking for in the ideal </a:t>
            </a:r>
            <a:r>
              <a:rPr lang="en-US" dirty="0" smtClean="0"/>
              <a:t>student. Remind </a:t>
            </a:r>
            <a:r>
              <a:rPr lang="en-US" dirty="0" smtClean="0"/>
              <a:t>students that admission counselors don’t just look for good grades but take many </a:t>
            </a:r>
            <a:r>
              <a:rPr lang="en-US" dirty="0" smtClean="0"/>
              <a:t>things into </a:t>
            </a:r>
            <a:r>
              <a:rPr lang="en-US" dirty="0" smtClean="0"/>
              <a:t>account.</a:t>
            </a:r>
          </a:p>
          <a:p>
            <a:pPr>
              <a:buNone/>
            </a:pPr>
            <a:r>
              <a:rPr lang="en-US" dirty="0" smtClean="0"/>
              <a:t>3. In the second paragraph, students should write how they ARE or CAN BECOME that ideal </a:t>
            </a:r>
            <a:r>
              <a:rPr lang="en-US" dirty="0" smtClean="0"/>
              <a:t>student. Here</a:t>
            </a:r>
            <a:r>
              <a:rPr lang="en-US" dirty="0" smtClean="0"/>
              <a:t>, students should focus on actions that they have or will take in the future.</a:t>
            </a:r>
          </a:p>
          <a:p>
            <a:pPr>
              <a:buNone/>
            </a:pPr>
            <a:r>
              <a:rPr lang="en-US" dirty="0" smtClean="0"/>
              <a:t>4. Remind students that each paragraph should be five or more sentences.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671</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RAMS IV</vt:lpstr>
      <vt:lpstr>Session 4: Going to college starts now:  extracurricular interests and activities. </vt:lpstr>
      <vt:lpstr>Agenda</vt:lpstr>
      <vt:lpstr>Objectives</vt:lpstr>
      <vt:lpstr>Activity 1</vt:lpstr>
      <vt:lpstr>Activity # 2: Building Your Résumé &amp; Getting Involved.</vt:lpstr>
      <vt:lpstr>Activity # 3: Understanding the Big Picture</vt:lpstr>
      <vt:lpstr>WRAP-UP</vt:lpstr>
      <vt:lpstr>Homework:</vt:lpstr>
    </vt:vector>
  </TitlesOfParts>
  <Company>JCPS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RAMS IV</dc:title>
  <dc:creator>acastro1</dc:creator>
  <cp:lastModifiedBy>acastro1</cp:lastModifiedBy>
  <cp:revision>15</cp:revision>
  <dcterms:created xsi:type="dcterms:W3CDTF">2012-12-03T12:11:21Z</dcterms:created>
  <dcterms:modified xsi:type="dcterms:W3CDTF">2012-12-11T12:24:53Z</dcterms:modified>
</cp:coreProperties>
</file>